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0" r:id="rId1"/>
  </p:sldMasterIdLst>
  <p:notesMasterIdLst>
    <p:notesMasterId r:id="rId7"/>
  </p:notesMasterIdLst>
  <p:sldIdLst>
    <p:sldId id="256" r:id="rId2"/>
    <p:sldId id="257" r:id="rId3"/>
    <p:sldId id="258" r:id="rId4"/>
    <p:sldId id="260" r:id="rId5"/>
    <p:sldId id="259" r:id="rId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77555" autoAdjust="0"/>
  </p:normalViewPr>
  <p:slideViewPr>
    <p:cSldViewPr snapToGrid="0">
      <p:cViewPr varScale="1">
        <p:scale>
          <a:sx n="57" d="100"/>
          <a:sy n="57" d="100"/>
        </p:scale>
        <p:origin x="384"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notesMaster" Target="notesMasters/notesMaster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DBB5155-1447-4249-B893-48BABADE82F2}" type="datetimeFigureOut">
              <a:rPr lang="en-US" smtClean="0"/>
              <a:t>1/26/2020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C995356-C0D8-4F94-B372-CEF6A0032FDF}" type="slidenum">
              <a:rPr lang="en-US" smtClean="0"/>
              <a:t>‹#›</a:t>
            </a:fld>
            <a:endParaRPr lang="en-US"/>
          </a:p>
        </p:txBody>
      </p:sp>
    </p:spTree>
    <p:extLst>
      <p:ext uri="{BB962C8B-B14F-4D97-AF65-F5344CB8AC3E}">
        <p14:creationId xmlns:p14="http://schemas.microsoft.com/office/powerpoint/2010/main" val="21061125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Melatonin (N-acetyl-5-methoxytryptamine) is a </a:t>
            </a:r>
            <a:r>
              <a:rPr lang="en-US" sz="1200" kern="1200" dirty="0" err="1" smtClean="0">
                <a:solidFill>
                  <a:schemeClr val="tx1"/>
                </a:solidFill>
                <a:effectLst/>
                <a:latin typeface="+mn-lt"/>
                <a:ea typeface="+mn-ea"/>
                <a:cs typeface="+mn-cs"/>
              </a:rPr>
              <a:t>neurohormone</a:t>
            </a:r>
            <a:r>
              <a:rPr lang="en-US" sz="1200" kern="1200" dirty="0" smtClean="0">
                <a:solidFill>
                  <a:schemeClr val="tx1"/>
                </a:solidFill>
                <a:effectLst/>
                <a:latin typeface="+mn-lt"/>
                <a:ea typeface="+mn-ea"/>
                <a:cs typeface="+mn-cs"/>
              </a:rPr>
              <a:t> which is majorly produced by the pineal gland that is located behind the third ventricle within the brain. Within the synthesis of melatonin, tryptophan gets </a:t>
            </a:r>
            <a:r>
              <a:rPr lang="en-US" sz="1200" kern="1200" dirty="0" err="1" smtClean="0">
                <a:solidFill>
                  <a:schemeClr val="tx1"/>
                </a:solidFill>
                <a:effectLst/>
                <a:latin typeface="+mn-lt"/>
                <a:ea typeface="+mn-ea"/>
                <a:cs typeface="+mn-cs"/>
              </a:rPr>
              <a:t>hydroxylated</a:t>
            </a:r>
            <a:r>
              <a:rPr lang="en-US" sz="1200" kern="1200" dirty="0" smtClean="0">
                <a:solidFill>
                  <a:schemeClr val="tx1"/>
                </a:solidFill>
                <a:effectLst/>
                <a:latin typeface="+mn-lt"/>
                <a:ea typeface="+mn-ea"/>
                <a:cs typeface="+mn-cs"/>
              </a:rPr>
              <a:t> to 5-hydroxytryprophan that is later </a:t>
            </a:r>
            <a:r>
              <a:rPr lang="en-US" sz="1200" kern="1200" dirty="0" err="1" smtClean="0">
                <a:solidFill>
                  <a:schemeClr val="tx1"/>
                </a:solidFill>
                <a:effectLst/>
                <a:latin typeface="+mn-lt"/>
                <a:ea typeface="+mn-ea"/>
                <a:cs typeface="+mn-cs"/>
              </a:rPr>
              <a:t>decarboxylated</a:t>
            </a:r>
            <a:r>
              <a:rPr lang="en-US" sz="1200" kern="1200" dirty="0" smtClean="0">
                <a:solidFill>
                  <a:schemeClr val="tx1"/>
                </a:solidFill>
                <a:effectLst/>
                <a:latin typeface="+mn-lt"/>
                <a:ea typeface="+mn-ea"/>
                <a:cs typeface="+mn-cs"/>
              </a:rPr>
              <a:t> to 5-hydroxytryptamine (serotonin). Serotonin gets converted to melatonin precursor and metabolite </a:t>
            </a:r>
            <a:r>
              <a:rPr lang="en-US" sz="1200" kern="1200" dirty="0" err="1" smtClean="0">
                <a:solidFill>
                  <a:schemeClr val="tx1"/>
                </a:solidFill>
                <a:effectLst/>
                <a:latin typeface="+mn-lt"/>
                <a:ea typeface="+mn-ea"/>
                <a:cs typeface="+mn-cs"/>
              </a:rPr>
              <a:t>Nacetylserotonin</a:t>
            </a:r>
            <a:r>
              <a:rPr lang="en-US" sz="1200" kern="1200" dirty="0" smtClean="0">
                <a:solidFill>
                  <a:schemeClr val="tx1"/>
                </a:solidFill>
                <a:effectLst/>
                <a:latin typeface="+mn-lt"/>
                <a:ea typeface="+mn-ea"/>
                <a:cs typeface="+mn-cs"/>
              </a:rPr>
              <a:t> by enzyme N-acetyl transferase (</a:t>
            </a:r>
            <a:r>
              <a:rPr lang="en-US" sz="1200" kern="1200" dirty="0" err="1" smtClean="0">
                <a:solidFill>
                  <a:schemeClr val="tx1"/>
                </a:solidFill>
                <a:effectLst/>
                <a:latin typeface="+mn-lt"/>
                <a:ea typeface="+mn-ea"/>
                <a:cs typeface="+mn-cs"/>
              </a:rPr>
              <a:t>Buscemi</a:t>
            </a:r>
            <a:r>
              <a:rPr lang="en-US" sz="1200" kern="1200" dirty="0" smtClean="0">
                <a:solidFill>
                  <a:schemeClr val="tx1"/>
                </a:solidFill>
                <a:effectLst/>
                <a:latin typeface="+mn-lt"/>
                <a:ea typeface="+mn-ea"/>
                <a:cs typeface="+mn-cs"/>
              </a:rPr>
              <a:t> et al, 2004). </a:t>
            </a:r>
          </a:p>
          <a:p>
            <a:r>
              <a:rPr lang="en-US" sz="1200" kern="1200" dirty="0" smtClean="0">
                <a:solidFill>
                  <a:schemeClr val="tx1"/>
                </a:solidFill>
                <a:effectLst/>
                <a:latin typeface="+mn-lt"/>
                <a:ea typeface="+mn-ea"/>
                <a:cs typeface="+mn-cs"/>
              </a:rPr>
              <a:t>People mostly use melatonin for their sleep disorders like insomnia and jet lag. As opposed to sleep medications, one is unlikely to be dependent while using it. Further, they are unlikely to have diminished response after using it repeatedly or they are unlikely to experience a hangover effect.</a:t>
            </a:r>
          </a:p>
          <a:p>
            <a:endParaRPr lang="en-US" dirty="0"/>
          </a:p>
        </p:txBody>
      </p:sp>
      <p:sp>
        <p:nvSpPr>
          <p:cNvPr id="4" name="Slide Number Placeholder 3"/>
          <p:cNvSpPr>
            <a:spLocks noGrp="1"/>
          </p:cNvSpPr>
          <p:nvPr>
            <p:ph type="sldNum" sz="quarter" idx="10"/>
          </p:nvPr>
        </p:nvSpPr>
        <p:spPr/>
        <p:txBody>
          <a:bodyPr/>
          <a:lstStyle/>
          <a:p>
            <a:fld id="{AC995356-C0D8-4F94-B372-CEF6A0032FDF}" type="slidenum">
              <a:rPr lang="en-US" smtClean="0"/>
              <a:t>2</a:t>
            </a:fld>
            <a:endParaRPr lang="en-US"/>
          </a:p>
        </p:txBody>
      </p:sp>
    </p:spTree>
    <p:extLst>
      <p:ext uri="{BB962C8B-B14F-4D97-AF65-F5344CB8AC3E}">
        <p14:creationId xmlns:p14="http://schemas.microsoft.com/office/powerpoint/2010/main" val="15261672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Melatonin can help in improving circadian rhythm sleep disorders in children and adults. In the delayed sleep phase disorder, one’s sleep pattern gets delayed two or more hours from some conventional sleep pattern and this would cause them to sleep later and then wake up later (Mayo Clinic, 2020). Research indicates that melatonin helps in reducing the length of time required to fall asleep and also starts off sleep in young adults as well as children who have the condition. In the case of insomnia, research shows that melatonin may provide relief from the inability to sleep. As for jet lag, evidence indicates that melatonin may enhance jet lag symptoms in a modest way to the extent of one becoming alert.</a:t>
            </a:r>
          </a:p>
          <a:p>
            <a:endParaRPr lang="en-US" dirty="0"/>
          </a:p>
        </p:txBody>
      </p:sp>
      <p:sp>
        <p:nvSpPr>
          <p:cNvPr id="4" name="Slide Number Placeholder 3"/>
          <p:cNvSpPr>
            <a:spLocks noGrp="1"/>
          </p:cNvSpPr>
          <p:nvPr>
            <p:ph type="sldNum" sz="quarter" idx="10"/>
          </p:nvPr>
        </p:nvSpPr>
        <p:spPr/>
        <p:txBody>
          <a:bodyPr/>
          <a:lstStyle/>
          <a:p>
            <a:fld id="{AC995356-C0D8-4F94-B372-CEF6A0032FDF}" type="slidenum">
              <a:rPr lang="en-US" smtClean="0"/>
              <a:t>3</a:t>
            </a:fld>
            <a:endParaRPr lang="en-US"/>
          </a:p>
        </p:txBody>
      </p:sp>
    </p:spTree>
    <p:extLst>
      <p:ext uri="{BB962C8B-B14F-4D97-AF65-F5344CB8AC3E}">
        <p14:creationId xmlns:p14="http://schemas.microsoft.com/office/powerpoint/2010/main" val="18026173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Apart from the black box warning on its use, there are some known side effects that are associated with the normal use of the drug. Some of the common side effects after the use of the drug include the following: abdominal cramps, alertness decreased, circadian rhythm disruption, daytime fatigue, dizziness, drowsiness, dissatisfaction in depressed patients, headache, and irritability. </a:t>
            </a:r>
            <a:r>
              <a:rPr lang="en-US" sz="1200" kern="1200" smtClean="0">
                <a:solidFill>
                  <a:schemeClr val="tx1"/>
                </a:solidFill>
                <a:effectLst/>
                <a:latin typeface="+mn-lt"/>
                <a:ea typeface="+mn-ea"/>
                <a:cs typeface="+mn-cs"/>
              </a:rPr>
              <a:t>It is important to adhere to the medication dosage that the physician has issued.</a:t>
            </a:r>
            <a:endParaRPr lang="en-US" sz="1200" kern="120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AC995356-C0D8-4F94-B372-CEF6A0032FDF}" type="slidenum">
              <a:rPr lang="en-US" smtClean="0"/>
              <a:t>4</a:t>
            </a:fld>
            <a:endParaRPr lang="en-US"/>
          </a:p>
        </p:txBody>
      </p:sp>
    </p:spTree>
    <p:extLst>
      <p:ext uri="{BB962C8B-B14F-4D97-AF65-F5344CB8AC3E}">
        <p14:creationId xmlns:p14="http://schemas.microsoft.com/office/powerpoint/2010/main" val="32525489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err="1" smtClean="0">
                <a:solidFill>
                  <a:schemeClr val="tx1"/>
                </a:solidFill>
                <a:effectLst/>
                <a:latin typeface="+mn-lt"/>
                <a:ea typeface="+mn-ea"/>
                <a:cs typeface="+mn-cs"/>
              </a:rPr>
              <a:t>Buscemi</a:t>
            </a:r>
            <a:r>
              <a:rPr lang="en-US" sz="1200" kern="1200" dirty="0" smtClean="0">
                <a:solidFill>
                  <a:schemeClr val="tx1"/>
                </a:solidFill>
                <a:effectLst/>
                <a:latin typeface="+mn-lt"/>
                <a:ea typeface="+mn-ea"/>
                <a:cs typeface="+mn-cs"/>
              </a:rPr>
              <a:t>, N., </a:t>
            </a:r>
            <a:r>
              <a:rPr lang="en-US" sz="1200" kern="1200" dirty="0" err="1" smtClean="0">
                <a:solidFill>
                  <a:schemeClr val="tx1"/>
                </a:solidFill>
                <a:effectLst/>
                <a:latin typeface="+mn-lt"/>
                <a:ea typeface="+mn-ea"/>
                <a:cs typeface="+mn-cs"/>
              </a:rPr>
              <a:t>Vandermeer</a:t>
            </a:r>
            <a:r>
              <a:rPr lang="en-US" sz="1200" kern="1200" dirty="0" smtClean="0">
                <a:solidFill>
                  <a:schemeClr val="tx1"/>
                </a:solidFill>
                <a:effectLst/>
                <a:latin typeface="+mn-lt"/>
                <a:ea typeface="+mn-ea"/>
                <a:cs typeface="+mn-cs"/>
              </a:rPr>
              <a:t>, B., Pandya, R., Hooton, N., </a:t>
            </a:r>
            <a:r>
              <a:rPr lang="en-US" sz="1200" kern="1200" dirty="0" err="1" smtClean="0">
                <a:solidFill>
                  <a:schemeClr val="tx1"/>
                </a:solidFill>
                <a:effectLst/>
                <a:latin typeface="+mn-lt"/>
                <a:ea typeface="+mn-ea"/>
                <a:cs typeface="+mn-cs"/>
              </a:rPr>
              <a:t>Tjosvold</a:t>
            </a:r>
            <a:r>
              <a:rPr lang="en-US" sz="1200" kern="1200" dirty="0" smtClean="0">
                <a:solidFill>
                  <a:schemeClr val="tx1"/>
                </a:solidFill>
                <a:effectLst/>
                <a:latin typeface="+mn-lt"/>
                <a:ea typeface="+mn-ea"/>
                <a:cs typeface="+mn-cs"/>
              </a:rPr>
              <a:t>, L., </a:t>
            </a:r>
            <a:r>
              <a:rPr lang="en-US" sz="1200" kern="1200" dirty="0" err="1" smtClean="0">
                <a:solidFill>
                  <a:schemeClr val="tx1"/>
                </a:solidFill>
                <a:effectLst/>
                <a:latin typeface="+mn-lt"/>
                <a:ea typeface="+mn-ea"/>
                <a:cs typeface="+mn-cs"/>
              </a:rPr>
              <a:t>Hartling</a:t>
            </a:r>
            <a:r>
              <a:rPr lang="en-US" sz="1200" kern="1200" dirty="0" smtClean="0">
                <a:solidFill>
                  <a:schemeClr val="tx1"/>
                </a:solidFill>
                <a:effectLst/>
                <a:latin typeface="+mn-lt"/>
                <a:ea typeface="+mn-ea"/>
                <a:cs typeface="+mn-cs"/>
              </a:rPr>
              <a:t>, L., Baker, G., Vohra, S., and </a:t>
            </a:r>
            <a:r>
              <a:rPr lang="en-US" sz="1200" kern="1200" dirty="0" err="1" smtClean="0">
                <a:solidFill>
                  <a:schemeClr val="tx1"/>
                </a:solidFill>
                <a:effectLst/>
                <a:latin typeface="+mn-lt"/>
                <a:ea typeface="+mn-ea"/>
                <a:cs typeface="+mn-cs"/>
              </a:rPr>
              <a:t>Klassen</a:t>
            </a:r>
            <a:r>
              <a:rPr lang="en-US" sz="1200" kern="1200" dirty="0" smtClean="0">
                <a:solidFill>
                  <a:schemeClr val="tx1"/>
                </a:solidFill>
                <a:effectLst/>
                <a:latin typeface="+mn-lt"/>
                <a:ea typeface="+mn-ea"/>
                <a:cs typeface="+mn-cs"/>
              </a:rPr>
              <a:t>, T. (2004). </a:t>
            </a:r>
            <a:r>
              <a:rPr lang="en-US" sz="1200" i="1" kern="1200" dirty="0" smtClean="0">
                <a:solidFill>
                  <a:schemeClr val="tx1"/>
                </a:solidFill>
                <a:effectLst/>
                <a:latin typeface="+mn-lt"/>
                <a:ea typeface="+mn-ea"/>
                <a:cs typeface="+mn-cs"/>
              </a:rPr>
              <a:t>108: Melatonin for Treatment of Sleep Disorders: Summary</a:t>
            </a:r>
            <a:r>
              <a:rPr lang="en-US" sz="1200" kern="1200" dirty="0" smtClean="0">
                <a:solidFill>
                  <a:schemeClr val="tx1"/>
                </a:solidFill>
                <a:effectLst/>
                <a:latin typeface="+mn-lt"/>
                <a:ea typeface="+mn-ea"/>
                <a:cs typeface="+mn-cs"/>
              </a:rPr>
              <a:t>. Retrieved January 25th, 2020</a:t>
            </a:r>
          </a:p>
          <a:p>
            <a:r>
              <a:rPr lang="en-US" sz="1200" kern="1200" dirty="0" smtClean="0">
                <a:solidFill>
                  <a:schemeClr val="tx1"/>
                </a:solidFill>
                <a:effectLst/>
                <a:latin typeface="+mn-lt"/>
                <a:ea typeface="+mn-ea"/>
                <a:cs typeface="+mn-cs"/>
              </a:rPr>
              <a:t>Mayo Clinic. (2020). </a:t>
            </a:r>
            <a:r>
              <a:rPr lang="en-US" sz="1200" i="1" kern="1200" dirty="0" smtClean="0">
                <a:solidFill>
                  <a:schemeClr val="tx1"/>
                </a:solidFill>
                <a:effectLst/>
                <a:latin typeface="+mn-lt"/>
                <a:ea typeface="+mn-ea"/>
                <a:cs typeface="+mn-cs"/>
              </a:rPr>
              <a:t>Melatonin</a:t>
            </a:r>
            <a:r>
              <a:rPr lang="en-US" sz="1200" kern="1200" dirty="0" smtClean="0">
                <a:solidFill>
                  <a:schemeClr val="tx1"/>
                </a:solidFill>
                <a:effectLst/>
                <a:latin typeface="+mn-lt"/>
                <a:ea typeface="+mn-ea"/>
                <a:cs typeface="+mn-cs"/>
              </a:rPr>
              <a:t>. Retrieved January 25th, 2020</a:t>
            </a:r>
          </a:p>
          <a:p>
            <a:endParaRPr lang="en-US" dirty="0"/>
          </a:p>
        </p:txBody>
      </p:sp>
      <p:sp>
        <p:nvSpPr>
          <p:cNvPr id="4" name="Slide Number Placeholder 3"/>
          <p:cNvSpPr>
            <a:spLocks noGrp="1"/>
          </p:cNvSpPr>
          <p:nvPr>
            <p:ph type="sldNum" sz="quarter" idx="10"/>
          </p:nvPr>
        </p:nvSpPr>
        <p:spPr/>
        <p:txBody>
          <a:bodyPr/>
          <a:lstStyle/>
          <a:p>
            <a:fld id="{AC995356-C0D8-4F94-B372-CEF6A0032FDF}" type="slidenum">
              <a:rPr lang="en-US" smtClean="0"/>
              <a:t>5</a:t>
            </a:fld>
            <a:endParaRPr lang="en-US"/>
          </a:p>
        </p:txBody>
      </p:sp>
    </p:spTree>
    <p:extLst>
      <p:ext uri="{BB962C8B-B14F-4D97-AF65-F5344CB8AC3E}">
        <p14:creationId xmlns:p14="http://schemas.microsoft.com/office/powerpoint/2010/main" val="140468118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smtClean="0"/>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D32797F9-6B1F-4DE9-A65A-A9470A149C1E}" type="datetimeFigureOut">
              <a:rPr lang="en-US" smtClean="0"/>
              <a:t>1/26/2020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3EC583-029C-426F-AC7D-01B24675EFD0}" type="slidenum">
              <a:rPr lang="en-US" smtClean="0"/>
              <a:t>‹#›</a:t>
            </a:fld>
            <a:endParaRPr lang="en-US"/>
          </a:p>
        </p:txBody>
      </p:sp>
    </p:spTree>
    <p:extLst>
      <p:ext uri="{BB962C8B-B14F-4D97-AF65-F5344CB8AC3E}">
        <p14:creationId xmlns:p14="http://schemas.microsoft.com/office/powerpoint/2010/main" val="21496567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3"/>
          <p:cNvSpPr>
            <a:spLocks noGrp="1"/>
          </p:cNvSpPr>
          <p:nvPr>
            <p:ph type="dt" sz="half" idx="10"/>
          </p:nvPr>
        </p:nvSpPr>
        <p:spPr/>
        <p:txBody>
          <a:bodyPr/>
          <a:lstStyle/>
          <a:p>
            <a:fld id="{D32797F9-6B1F-4DE9-A65A-A9470A149C1E}" type="datetimeFigureOut">
              <a:rPr lang="en-US" smtClean="0"/>
              <a:t>1/26/2020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3EC583-029C-426F-AC7D-01B24675EFD0}" type="slidenum">
              <a:rPr lang="en-US" smtClean="0"/>
              <a:t>‹#›</a:t>
            </a:fld>
            <a:endParaRPr lang="en-US"/>
          </a:p>
        </p:txBody>
      </p:sp>
    </p:spTree>
    <p:extLst>
      <p:ext uri="{BB962C8B-B14F-4D97-AF65-F5344CB8AC3E}">
        <p14:creationId xmlns:p14="http://schemas.microsoft.com/office/powerpoint/2010/main" val="36855686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D32797F9-6B1F-4DE9-A65A-A9470A149C1E}" type="datetimeFigureOut">
              <a:rPr lang="en-US" smtClean="0"/>
              <a:t>1/26/2020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3EC583-029C-426F-AC7D-01B24675EFD0}" type="slidenum">
              <a:rPr lang="en-US" smtClean="0"/>
              <a:t>‹#›</a:t>
            </a:fld>
            <a:endParaRPr lang="en-US"/>
          </a:p>
        </p:txBody>
      </p:sp>
    </p:spTree>
    <p:extLst>
      <p:ext uri="{BB962C8B-B14F-4D97-AF65-F5344CB8AC3E}">
        <p14:creationId xmlns:p14="http://schemas.microsoft.com/office/powerpoint/2010/main" val="35648767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D32797F9-6B1F-4DE9-A65A-A9470A149C1E}" type="datetimeFigureOut">
              <a:rPr lang="en-US" smtClean="0"/>
              <a:t>1/26/2020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B3EC583-029C-426F-AC7D-01B24675EFD0}" type="slidenum">
              <a:rPr lang="en-US" smtClean="0"/>
              <a:t>‹#›</a:t>
            </a:fld>
            <a:endParaRPr lang="en-US"/>
          </a:p>
        </p:txBody>
      </p:sp>
    </p:spTree>
    <p:extLst>
      <p:ext uri="{BB962C8B-B14F-4D97-AF65-F5344CB8AC3E}">
        <p14:creationId xmlns:p14="http://schemas.microsoft.com/office/powerpoint/2010/main" val="12666148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D32797F9-6B1F-4DE9-A65A-A9470A149C1E}" type="datetimeFigureOut">
              <a:rPr lang="en-US" smtClean="0"/>
              <a:t>1/26/2020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B3EC583-029C-426F-AC7D-01B24675EFD0}" type="slidenum">
              <a:rPr lang="en-US" smtClean="0"/>
              <a:t>‹#›</a:t>
            </a:fld>
            <a:endParaRPr lang="en-US"/>
          </a:p>
        </p:txBody>
      </p:sp>
    </p:spTree>
    <p:extLst>
      <p:ext uri="{BB962C8B-B14F-4D97-AF65-F5344CB8AC3E}">
        <p14:creationId xmlns:p14="http://schemas.microsoft.com/office/powerpoint/2010/main" val="5969858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7" name="Date Placeholder 2"/>
          <p:cNvSpPr>
            <a:spLocks noGrp="1"/>
          </p:cNvSpPr>
          <p:nvPr>
            <p:ph type="dt" sz="half" idx="10"/>
          </p:nvPr>
        </p:nvSpPr>
        <p:spPr/>
        <p:txBody>
          <a:bodyPr/>
          <a:lstStyle/>
          <a:p>
            <a:fld id="{D32797F9-6B1F-4DE9-A65A-A9470A149C1E}" type="datetimeFigureOut">
              <a:rPr lang="en-US" smtClean="0"/>
              <a:t>1/26/2020</a:t>
            </a:fld>
            <a:endParaRPr lang="en-US"/>
          </a:p>
        </p:txBody>
      </p:sp>
      <p:sp>
        <p:nvSpPr>
          <p:cNvPr id="5" name="Footer Placeholder 3"/>
          <p:cNvSpPr>
            <a:spLocks noGrp="1"/>
          </p:cNvSpPr>
          <p:nvPr>
            <p:ph type="ftr" sz="quarter" idx="11"/>
          </p:nvPr>
        </p:nvSpPr>
        <p:spPr/>
        <p:txBody>
          <a:bodyPr/>
          <a:lstStyle/>
          <a:p>
            <a:endParaRPr lang="en-US"/>
          </a:p>
        </p:txBody>
      </p:sp>
      <p:sp>
        <p:nvSpPr>
          <p:cNvPr id="6" name="Slide Number Placeholder 4"/>
          <p:cNvSpPr>
            <a:spLocks noGrp="1"/>
          </p:cNvSpPr>
          <p:nvPr>
            <p:ph type="sldNum" sz="quarter" idx="12"/>
          </p:nvPr>
        </p:nvSpPr>
        <p:spPr/>
        <p:txBody>
          <a:bodyPr/>
          <a:lstStyle/>
          <a:p>
            <a:fld id="{AB3EC583-029C-426F-AC7D-01B24675EFD0}" type="slidenum">
              <a:rPr lang="en-US" smtClean="0"/>
              <a:t>‹#›</a:t>
            </a:fld>
            <a:endParaRPr lang="en-US"/>
          </a:p>
        </p:txBody>
      </p:sp>
    </p:spTree>
    <p:extLst>
      <p:ext uri="{BB962C8B-B14F-4D97-AF65-F5344CB8AC3E}">
        <p14:creationId xmlns:p14="http://schemas.microsoft.com/office/powerpoint/2010/main" val="29295208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D32797F9-6B1F-4DE9-A65A-A9470A149C1E}" type="datetimeFigureOut">
              <a:rPr lang="en-US" smtClean="0"/>
              <a:t>1/26/2020</a:t>
            </a:fld>
            <a:endParaRPr lang="en-US"/>
          </a:p>
        </p:txBody>
      </p:sp>
      <p:sp>
        <p:nvSpPr>
          <p:cNvPr id="5" name="Footer Placeholder 2"/>
          <p:cNvSpPr>
            <a:spLocks noGrp="1"/>
          </p:cNvSpPr>
          <p:nvPr>
            <p:ph type="ftr" sz="quarter" idx="11"/>
          </p:nvPr>
        </p:nvSpPr>
        <p:spPr/>
        <p:txBody>
          <a:bodyPr/>
          <a:lstStyle/>
          <a:p>
            <a:endParaRPr lang="en-US"/>
          </a:p>
        </p:txBody>
      </p:sp>
      <p:sp>
        <p:nvSpPr>
          <p:cNvPr id="6" name="Slide Number Placeholder 3"/>
          <p:cNvSpPr>
            <a:spLocks noGrp="1"/>
          </p:cNvSpPr>
          <p:nvPr>
            <p:ph type="sldNum" sz="quarter" idx="12"/>
          </p:nvPr>
        </p:nvSpPr>
        <p:spPr/>
        <p:txBody>
          <a:bodyPr/>
          <a:lstStyle/>
          <a:p>
            <a:fld id="{AB3EC583-029C-426F-AC7D-01B24675EFD0}" type="slidenum">
              <a:rPr lang="en-US" smtClean="0"/>
              <a:t>‹#›</a:t>
            </a:fld>
            <a:endParaRPr lang="en-US"/>
          </a:p>
        </p:txBody>
      </p:sp>
    </p:spTree>
    <p:extLst>
      <p:ext uri="{BB962C8B-B14F-4D97-AF65-F5344CB8AC3E}">
        <p14:creationId xmlns:p14="http://schemas.microsoft.com/office/powerpoint/2010/main" val="21437423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7" name="Date Placeholder 4"/>
          <p:cNvSpPr>
            <a:spLocks noGrp="1"/>
          </p:cNvSpPr>
          <p:nvPr>
            <p:ph type="dt" sz="half" idx="10"/>
          </p:nvPr>
        </p:nvSpPr>
        <p:spPr/>
        <p:txBody>
          <a:bodyPr/>
          <a:lstStyle/>
          <a:p>
            <a:fld id="{D32797F9-6B1F-4DE9-A65A-A9470A149C1E}" type="datetimeFigureOut">
              <a:rPr lang="en-US" smtClean="0"/>
              <a:t>1/26/2020</a:t>
            </a:fld>
            <a:endParaRPr lang="en-US"/>
          </a:p>
        </p:txBody>
      </p:sp>
      <p:sp>
        <p:nvSpPr>
          <p:cNvPr id="5" name="Footer Placeholder 5"/>
          <p:cNvSpPr>
            <a:spLocks noGrp="1"/>
          </p:cNvSpPr>
          <p:nvPr>
            <p:ph type="ftr" sz="quarter" idx="11"/>
          </p:nvPr>
        </p:nvSpPr>
        <p:spPr/>
        <p:txBody>
          <a:bodyPr/>
          <a:lstStyle/>
          <a:p>
            <a:endParaRPr lang="en-US"/>
          </a:p>
        </p:txBody>
      </p:sp>
      <p:sp>
        <p:nvSpPr>
          <p:cNvPr id="6" name="Slide Number Placeholder 6"/>
          <p:cNvSpPr>
            <a:spLocks noGrp="1"/>
          </p:cNvSpPr>
          <p:nvPr>
            <p:ph type="sldNum" sz="quarter" idx="12"/>
          </p:nvPr>
        </p:nvSpPr>
        <p:spPr/>
        <p:txBody>
          <a:bodyPr/>
          <a:lstStyle/>
          <a:p>
            <a:fld id="{AB3EC583-029C-426F-AC7D-01B24675EFD0}" type="slidenum">
              <a:rPr lang="en-US" smtClean="0"/>
              <a:t>‹#›</a:t>
            </a:fld>
            <a:endParaRPr lang="en-US"/>
          </a:p>
        </p:txBody>
      </p:sp>
    </p:spTree>
    <p:extLst>
      <p:ext uri="{BB962C8B-B14F-4D97-AF65-F5344CB8AC3E}">
        <p14:creationId xmlns:p14="http://schemas.microsoft.com/office/powerpoint/2010/main" val="11347371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D32797F9-6B1F-4DE9-A65A-A9470A149C1E}" type="datetimeFigureOut">
              <a:rPr lang="en-US" smtClean="0"/>
              <a:t>1/26/2020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B3EC583-029C-426F-AC7D-01B24675EFD0}" type="slidenum">
              <a:rPr lang="en-US" smtClean="0"/>
              <a:t>‹#›</a:t>
            </a:fld>
            <a:endParaRPr lang="en-US"/>
          </a:p>
        </p:txBody>
      </p:sp>
    </p:spTree>
    <p:extLst>
      <p:ext uri="{BB962C8B-B14F-4D97-AF65-F5344CB8AC3E}">
        <p14:creationId xmlns:p14="http://schemas.microsoft.com/office/powerpoint/2010/main" val="31715406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D32797F9-6B1F-4DE9-A65A-A9470A149C1E}" type="datetimeFigureOut">
              <a:rPr lang="en-US" smtClean="0"/>
              <a:t>1/26/2020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B3EC583-029C-426F-AC7D-01B24675EFD0}" type="slidenum">
              <a:rPr lang="en-US" smtClean="0"/>
              <a:t>‹#›</a:t>
            </a:fld>
            <a:endParaRPr lang="en-US"/>
          </a:p>
        </p:txBody>
      </p:sp>
    </p:spTree>
    <p:extLst>
      <p:ext uri="{BB962C8B-B14F-4D97-AF65-F5344CB8AC3E}">
        <p14:creationId xmlns:p14="http://schemas.microsoft.com/office/powerpoint/2010/main" val="5176531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smtClean="0"/>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4" name="Date Placeholder 3"/>
          <p:cNvSpPr>
            <a:spLocks noGrp="1"/>
          </p:cNvSpPr>
          <p:nvPr>
            <p:ph type="dt" sz="half" idx="10"/>
          </p:nvPr>
        </p:nvSpPr>
        <p:spPr/>
        <p:txBody>
          <a:bodyPr/>
          <a:lstStyle/>
          <a:p>
            <a:fld id="{D32797F9-6B1F-4DE9-A65A-A9470A149C1E}" type="datetimeFigureOut">
              <a:rPr lang="en-US" smtClean="0"/>
              <a:t>1/26/2020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3EC583-029C-426F-AC7D-01B24675EFD0}" type="slidenum">
              <a:rPr lang="en-US" smtClean="0"/>
              <a:t>‹#›</a:t>
            </a:fld>
            <a:endParaRPr lang="en-US"/>
          </a:p>
        </p:txBody>
      </p:sp>
    </p:spTree>
    <p:extLst>
      <p:ext uri="{BB962C8B-B14F-4D97-AF65-F5344CB8AC3E}">
        <p14:creationId xmlns:p14="http://schemas.microsoft.com/office/powerpoint/2010/main" val="386750194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smtClean="0"/>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smtClean="0"/>
              <a:t>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4" name="Date Placeholder 3"/>
          <p:cNvSpPr>
            <a:spLocks noGrp="1"/>
          </p:cNvSpPr>
          <p:nvPr>
            <p:ph type="dt" sz="half" idx="10"/>
          </p:nvPr>
        </p:nvSpPr>
        <p:spPr/>
        <p:txBody>
          <a:bodyPr/>
          <a:lstStyle/>
          <a:p>
            <a:fld id="{D32797F9-6B1F-4DE9-A65A-A9470A149C1E}" type="datetimeFigureOut">
              <a:rPr lang="en-US" smtClean="0"/>
              <a:t>1/26/2020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3EC583-029C-426F-AC7D-01B24675EFD0}" type="slidenum">
              <a:rPr lang="en-US" smtClean="0"/>
              <a:t>‹#›</a:t>
            </a:fld>
            <a:endParaRPr lang="en-US"/>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424271160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D32797F9-6B1F-4DE9-A65A-A9470A149C1E}" type="datetimeFigureOut">
              <a:rPr lang="en-US" smtClean="0"/>
              <a:t>1/26/2020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3EC583-029C-426F-AC7D-01B24675EFD0}" type="slidenum">
              <a:rPr lang="en-US" smtClean="0"/>
              <a:t>‹#›</a:t>
            </a:fld>
            <a:endParaRPr lang="en-US"/>
          </a:p>
        </p:txBody>
      </p:sp>
    </p:spTree>
    <p:extLst>
      <p:ext uri="{BB962C8B-B14F-4D97-AF65-F5344CB8AC3E}">
        <p14:creationId xmlns:p14="http://schemas.microsoft.com/office/powerpoint/2010/main" val="324601895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D32797F9-6B1F-4DE9-A65A-A9470A149C1E}" type="datetimeFigureOut">
              <a:rPr lang="en-US" smtClean="0"/>
              <a:t>1/26/2020</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3EC583-029C-426F-AC7D-01B24675EFD0}" type="slidenum">
              <a:rPr lang="en-US" smtClean="0"/>
              <a:t>‹#›</a:t>
            </a:fld>
            <a:endParaRPr lang="en-US"/>
          </a:p>
        </p:txBody>
      </p:sp>
    </p:spTree>
    <p:extLst>
      <p:ext uri="{BB962C8B-B14F-4D97-AF65-F5344CB8AC3E}">
        <p14:creationId xmlns:p14="http://schemas.microsoft.com/office/powerpoint/2010/main" val="282109807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D32797F9-6B1F-4DE9-A65A-A9470A149C1E}" type="datetimeFigureOut">
              <a:rPr lang="en-US" smtClean="0"/>
              <a:t>1/26/2020</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3EC583-029C-426F-AC7D-01B24675EFD0}" type="slidenum">
              <a:rPr lang="en-US" smtClean="0"/>
              <a:t>‹#›</a:t>
            </a:fld>
            <a:endParaRPr lang="en-US"/>
          </a:p>
        </p:txBody>
      </p:sp>
    </p:spTree>
    <p:extLst>
      <p:ext uri="{BB962C8B-B14F-4D97-AF65-F5344CB8AC3E}">
        <p14:creationId xmlns:p14="http://schemas.microsoft.com/office/powerpoint/2010/main" val="216795135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32797F9-6B1F-4DE9-A65A-A9470A149C1E}" type="datetimeFigureOut">
              <a:rPr lang="en-US" smtClean="0"/>
              <a:t>1/26/2020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3EC583-029C-426F-AC7D-01B24675EFD0}" type="slidenum">
              <a:rPr lang="en-US" smtClean="0"/>
              <a:t>‹#›</a:t>
            </a:fld>
            <a:endParaRPr lang="en-US"/>
          </a:p>
        </p:txBody>
      </p:sp>
    </p:spTree>
    <p:extLst>
      <p:ext uri="{BB962C8B-B14F-4D97-AF65-F5344CB8AC3E}">
        <p14:creationId xmlns:p14="http://schemas.microsoft.com/office/powerpoint/2010/main" val="190486335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32797F9-6B1F-4DE9-A65A-A9470A149C1E}" type="datetimeFigureOut">
              <a:rPr lang="en-US" smtClean="0"/>
              <a:t>1/26/2020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3EC583-029C-426F-AC7D-01B24675EFD0}" type="slidenum">
              <a:rPr lang="en-US" smtClean="0"/>
              <a:t>‹#›</a:t>
            </a:fld>
            <a:endParaRPr lang="en-US"/>
          </a:p>
        </p:txBody>
      </p:sp>
    </p:spTree>
    <p:extLst>
      <p:ext uri="{BB962C8B-B14F-4D97-AF65-F5344CB8AC3E}">
        <p14:creationId xmlns:p14="http://schemas.microsoft.com/office/powerpoint/2010/main" val="1325700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D32797F9-6B1F-4DE9-A65A-A9470A149C1E}" type="datetimeFigureOut">
              <a:rPr lang="en-US" smtClean="0"/>
              <a:t>1/26/2020</a:t>
            </a:fld>
            <a:endParaRPr lang="en-US"/>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AB3EC583-029C-426F-AC7D-01B24675EFD0}" type="slidenum">
              <a:rPr lang="en-US" smtClean="0"/>
              <a:t>‹#›</a:t>
            </a:fld>
            <a:endParaRPr lang="en-US"/>
          </a:p>
        </p:txBody>
      </p:sp>
    </p:spTree>
    <p:extLst>
      <p:ext uri="{BB962C8B-B14F-4D97-AF65-F5344CB8AC3E}">
        <p14:creationId xmlns:p14="http://schemas.microsoft.com/office/powerpoint/2010/main" val="12217624"/>
      </p:ext>
    </p:extLst>
  </p:cSld>
  <p:clrMap bg1="dk1" tx1="lt1" bg2="dk2" tx2="lt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698" r:id="rId8"/>
    <p:sldLayoutId id="2147483699" r:id="rId9"/>
    <p:sldLayoutId id="2147483700" r:id="rId10"/>
    <p:sldLayoutId id="2147483701" r:id="rId11"/>
    <p:sldLayoutId id="2147483702" r:id="rId12"/>
    <p:sldLayoutId id="2147483703" r:id="rId13"/>
    <p:sldLayoutId id="2147483704" r:id="rId14"/>
    <p:sldLayoutId id="2147483705" r:id="rId15"/>
    <p:sldLayoutId id="2147483706" r:id="rId16"/>
    <p:sldLayoutId id="2147483707"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3100" b="1" dirty="0"/>
              <a:t>Evidence-based Treatment using Melatonin</a:t>
            </a:r>
            <a:r>
              <a:rPr lang="en-US" dirty="0"/>
              <a:t/>
            </a:r>
            <a:br>
              <a:rPr lang="en-US" dirty="0"/>
            </a:br>
            <a:endParaRPr lang="en-US" dirty="0"/>
          </a:p>
        </p:txBody>
      </p:sp>
      <p:sp>
        <p:nvSpPr>
          <p:cNvPr id="3" name="Subtitle 2"/>
          <p:cNvSpPr>
            <a:spLocks noGrp="1"/>
          </p:cNvSpPr>
          <p:nvPr>
            <p:ph type="subTitle" idx="1"/>
          </p:nvPr>
        </p:nvSpPr>
        <p:spPr/>
        <p:txBody>
          <a:bodyPr/>
          <a:lstStyle/>
          <a:p>
            <a:r>
              <a:rPr lang="en-US" dirty="0" smtClean="0"/>
              <a:t>Student’s Name</a:t>
            </a:r>
          </a:p>
          <a:p>
            <a:r>
              <a:rPr lang="en-US" dirty="0" smtClean="0"/>
              <a:t>University Affiliation</a:t>
            </a:r>
            <a:endParaRPr lang="en-US" dirty="0"/>
          </a:p>
        </p:txBody>
      </p:sp>
    </p:spTree>
    <p:extLst>
      <p:ext uri="{BB962C8B-B14F-4D97-AF65-F5344CB8AC3E}">
        <p14:creationId xmlns:p14="http://schemas.microsoft.com/office/powerpoint/2010/main" val="29835442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4721960" cy="990608"/>
          </a:xfrm>
        </p:spPr>
        <p:txBody>
          <a:bodyPr>
            <a:normAutofit fontScale="90000"/>
          </a:bodyPr>
          <a:lstStyle/>
          <a:p>
            <a:r>
              <a:rPr lang="en-US" b="1" dirty="0"/>
              <a:t>Overview of Melatonin</a:t>
            </a:r>
            <a:endParaRPr lang="en-US" dirty="0"/>
          </a:p>
        </p:txBody>
      </p:sp>
      <p:pic>
        <p:nvPicPr>
          <p:cNvPr id="5" name="Picture Placeholder 4"/>
          <p:cNvPicPr>
            <a:picLocks noGrp="1" noChangeAspect="1"/>
          </p:cNvPicPr>
          <p:nvPr>
            <p:ph type="pic" idx="1"/>
          </p:nvPr>
        </p:nvPicPr>
        <p:blipFill>
          <a:blip r:embed="rId3">
            <a:extLst>
              <a:ext uri="{28A0092B-C50C-407E-A947-70E740481C1C}">
                <a14:useLocalDpi xmlns:a14="http://schemas.microsoft.com/office/drawing/2010/main" val="0"/>
              </a:ext>
            </a:extLst>
          </a:blip>
          <a:srcRect l="28364" r="28364"/>
          <a:stretch>
            <a:fillRect/>
          </a:stretch>
        </p:blipFill>
        <p:spPr>
          <a:xfrm>
            <a:off x="6949546" y="1142999"/>
            <a:ext cx="3566054" cy="5094363"/>
          </a:xfrm>
        </p:spPr>
      </p:pic>
      <p:sp>
        <p:nvSpPr>
          <p:cNvPr id="4" name="Text Placeholder 3"/>
          <p:cNvSpPr>
            <a:spLocks noGrp="1"/>
          </p:cNvSpPr>
          <p:nvPr>
            <p:ph type="body" sz="half" idx="2"/>
          </p:nvPr>
        </p:nvSpPr>
        <p:spPr>
          <a:xfrm>
            <a:off x="1154954" y="3657600"/>
            <a:ext cx="5516779" cy="2336800"/>
          </a:xfrm>
        </p:spPr>
        <p:txBody>
          <a:bodyPr>
            <a:normAutofit/>
          </a:bodyPr>
          <a:lstStyle/>
          <a:p>
            <a:r>
              <a:rPr lang="en-US" dirty="0"/>
              <a:t>Melatonin is hormone in the body that influences sleep</a:t>
            </a:r>
          </a:p>
          <a:p>
            <a:r>
              <a:rPr lang="en-US" dirty="0"/>
              <a:t>Its Production and release in the brain is linked to time of day</a:t>
            </a:r>
          </a:p>
          <a:p>
            <a:r>
              <a:rPr lang="en-US" dirty="0"/>
              <a:t>Production and release increases when its dark</a:t>
            </a:r>
          </a:p>
          <a:p>
            <a:r>
              <a:rPr lang="en-US" dirty="0"/>
              <a:t>Production and release decrease when there is light</a:t>
            </a:r>
          </a:p>
          <a:p>
            <a:r>
              <a:rPr lang="en-US" dirty="0"/>
              <a:t>Melatonin available as supplement </a:t>
            </a:r>
          </a:p>
          <a:p>
            <a:r>
              <a:rPr lang="en-US" dirty="0"/>
              <a:t>Mostly administered as oral tablet</a:t>
            </a:r>
          </a:p>
          <a:p>
            <a:endParaRPr lang="en-US" dirty="0"/>
          </a:p>
        </p:txBody>
      </p:sp>
    </p:spTree>
    <p:extLst>
      <p:ext uri="{BB962C8B-B14F-4D97-AF65-F5344CB8AC3E}">
        <p14:creationId xmlns:p14="http://schemas.microsoft.com/office/powerpoint/2010/main" val="37852898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a:t>Evidence-Based Treatment using Melatonin</a:t>
            </a:r>
            <a:endParaRPr lang="en-US" sz="2800" dirty="0"/>
          </a:p>
        </p:txBody>
      </p:sp>
      <p:sp>
        <p:nvSpPr>
          <p:cNvPr id="3" name="Content Placeholder 2"/>
          <p:cNvSpPr>
            <a:spLocks noGrp="1"/>
          </p:cNvSpPr>
          <p:nvPr>
            <p:ph idx="1"/>
          </p:nvPr>
        </p:nvSpPr>
        <p:spPr/>
        <p:txBody>
          <a:bodyPr/>
          <a:lstStyle/>
          <a:p>
            <a:r>
              <a:rPr lang="en-US" dirty="0"/>
              <a:t>Circadian rhythm sleep disorders among the blind</a:t>
            </a:r>
          </a:p>
          <a:p>
            <a:r>
              <a:rPr lang="en-US" dirty="0"/>
              <a:t>Delayed sleep phase disorder</a:t>
            </a:r>
          </a:p>
          <a:p>
            <a:r>
              <a:rPr lang="en-US" dirty="0"/>
              <a:t>Treating insomnia</a:t>
            </a:r>
          </a:p>
          <a:p>
            <a:r>
              <a:rPr lang="en-US" dirty="0"/>
              <a:t>Treating jet lag</a:t>
            </a:r>
          </a:p>
          <a:p>
            <a:r>
              <a:rPr lang="en-US" dirty="0"/>
              <a:t>Aiding in shift work disorder</a:t>
            </a:r>
          </a:p>
          <a:p>
            <a:endParaRPr lang="en-US" dirty="0"/>
          </a:p>
        </p:txBody>
      </p:sp>
    </p:spTree>
    <p:extLst>
      <p:ext uri="{BB962C8B-B14F-4D97-AF65-F5344CB8AC3E}">
        <p14:creationId xmlns:p14="http://schemas.microsoft.com/office/powerpoint/2010/main" val="27257664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dirty="0"/>
              <a:t>Black box warnings</a:t>
            </a:r>
          </a:p>
        </p:txBody>
      </p:sp>
      <p:sp>
        <p:nvSpPr>
          <p:cNvPr id="3" name="Content Placeholder 2"/>
          <p:cNvSpPr>
            <a:spLocks noGrp="1"/>
          </p:cNvSpPr>
          <p:nvPr>
            <p:ph idx="1"/>
          </p:nvPr>
        </p:nvSpPr>
        <p:spPr/>
        <p:txBody>
          <a:bodyPr/>
          <a:lstStyle/>
          <a:p>
            <a:r>
              <a:rPr lang="en-US" dirty="0"/>
              <a:t>Drug should not be used in patients younger than 2 years</a:t>
            </a:r>
          </a:p>
          <a:p>
            <a:r>
              <a:rPr lang="en-US" dirty="0"/>
              <a:t>May cause fatal respiratory depression in patients younger than 2 years</a:t>
            </a:r>
          </a:p>
          <a:p>
            <a:r>
              <a:rPr lang="en-US" dirty="0"/>
              <a:t>Post marketing reports have shown cases of depression in such cases</a:t>
            </a:r>
          </a:p>
          <a:p>
            <a:r>
              <a:rPr lang="en-US" dirty="0"/>
              <a:t>Further reports have shown deaths in children younger than 2 years</a:t>
            </a:r>
          </a:p>
          <a:p>
            <a:endParaRPr lang="en-US" dirty="0"/>
          </a:p>
        </p:txBody>
      </p:sp>
    </p:spTree>
    <p:extLst>
      <p:ext uri="{BB962C8B-B14F-4D97-AF65-F5344CB8AC3E}">
        <p14:creationId xmlns:p14="http://schemas.microsoft.com/office/powerpoint/2010/main" val="29510156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t>References</a:t>
            </a:r>
            <a:endParaRPr lang="en-US" sz="2800" b="1" dirty="0"/>
          </a:p>
        </p:txBody>
      </p:sp>
      <p:sp>
        <p:nvSpPr>
          <p:cNvPr id="3" name="Content Placeholder 2"/>
          <p:cNvSpPr>
            <a:spLocks noGrp="1"/>
          </p:cNvSpPr>
          <p:nvPr>
            <p:ph idx="1"/>
          </p:nvPr>
        </p:nvSpPr>
        <p:spPr/>
        <p:txBody>
          <a:bodyPr/>
          <a:lstStyle/>
          <a:p>
            <a:r>
              <a:rPr lang="en-US" dirty="0" err="1"/>
              <a:t>Buscemi</a:t>
            </a:r>
            <a:r>
              <a:rPr lang="en-US" dirty="0"/>
              <a:t>, N., </a:t>
            </a:r>
            <a:r>
              <a:rPr lang="en-US" dirty="0" err="1"/>
              <a:t>Vandermeer</a:t>
            </a:r>
            <a:r>
              <a:rPr lang="en-US" dirty="0"/>
              <a:t>, B., Pandya, R., Hooton, N., </a:t>
            </a:r>
            <a:r>
              <a:rPr lang="en-US" dirty="0" err="1"/>
              <a:t>Tjosvold</a:t>
            </a:r>
            <a:r>
              <a:rPr lang="en-US" dirty="0"/>
              <a:t>, L., </a:t>
            </a:r>
            <a:r>
              <a:rPr lang="en-US" dirty="0" err="1"/>
              <a:t>Hartling</a:t>
            </a:r>
            <a:r>
              <a:rPr lang="en-US" dirty="0"/>
              <a:t>, L., Baker, G., Vohra, S., and </a:t>
            </a:r>
            <a:r>
              <a:rPr lang="en-US" dirty="0" err="1"/>
              <a:t>Klassen</a:t>
            </a:r>
            <a:r>
              <a:rPr lang="en-US" dirty="0"/>
              <a:t>, T. (2004). </a:t>
            </a:r>
            <a:r>
              <a:rPr lang="en-US" i="1" dirty="0"/>
              <a:t>108: Melatonin for Treatment of Sleep Disorders: Summary</a:t>
            </a:r>
            <a:r>
              <a:rPr lang="en-US" dirty="0"/>
              <a:t>. Retrieved January 25th, 2020</a:t>
            </a:r>
          </a:p>
          <a:p>
            <a:r>
              <a:rPr lang="en-US" dirty="0"/>
              <a:t>Mayo Clinic. (2020). </a:t>
            </a:r>
            <a:r>
              <a:rPr lang="en-US" i="1" dirty="0"/>
              <a:t>Melatonin</a:t>
            </a:r>
            <a:r>
              <a:rPr lang="en-US" dirty="0"/>
              <a:t>. Retrieved January 25th, 2020</a:t>
            </a:r>
          </a:p>
          <a:p>
            <a:endParaRPr lang="en-US" dirty="0"/>
          </a:p>
        </p:txBody>
      </p:sp>
    </p:spTree>
    <p:extLst>
      <p:ext uri="{BB962C8B-B14F-4D97-AF65-F5344CB8AC3E}">
        <p14:creationId xmlns:p14="http://schemas.microsoft.com/office/powerpoint/2010/main" val="621838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Template>
  <TotalTime>37</TotalTime>
  <Words>607</Words>
  <Application>Microsoft Office PowerPoint</Application>
  <PresentationFormat>Widescreen</PresentationFormat>
  <Paragraphs>34</Paragraphs>
  <Slides>5</Slides>
  <Notes>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5</vt:i4>
      </vt:variant>
    </vt:vector>
  </HeadingPairs>
  <TitlesOfParts>
    <vt:vector size="10" baseType="lpstr">
      <vt:lpstr>Arial</vt:lpstr>
      <vt:lpstr>Calibri</vt:lpstr>
      <vt:lpstr>Century Gothic</vt:lpstr>
      <vt:lpstr>Wingdings 3</vt:lpstr>
      <vt:lpstr>Ion</vt:lpstr>
      <vt:lpstr>Evidence-based Treatment using Melatonin </vt:lpstr>
      <vt:lpstr>Overview of Melatonin</vt:lpstr>
      <vt:lpstr>Evidence-Based Treatment using Melatonin</vt:lpstr>
      <vt:lpstr>Black box warnings</vt:lpstr>
      <vt:lpstr>References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Evidence-based Treatment using Melatonin</dc:title>
  <dc:creator>Pc</dc:creator>
  <cp:lastModifiedBy>FUN WRITER</cp:lastModifiedBy>
  <cp:revision>4</cp:revision>
  <dcterms:created xsi:type="dcterms:W3CDTF">2020-01-25T10:23:30Z</dcterms:created>
  <dcterms:modified xsi:type="dcterms:W3CDTF">2020-01-26T01:45:03Z</dcterms:modified>
</cp:coreProperties>
</file>